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427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295" r:id="rId13"/>
    <p:sldId id="438" r:id="rId14"/>
    <p:sldId id="323" r:id="rId15"/>
    <p:sldId id="324" r:id="rId16"/>
    <p:sldId id="336" r:id="rId17"/>
    <p:sldId id="325" r:id="rId18"/>
    <p:sldId id="327" r:id="rId19"/>
    <p:sldId id="329" r:id="rId20"/>
    <p:sldId id="330" r:id="rId21"/>
    <p:sldId id="326" r:id="rId22"/>
    <p:sldId id="331" r:id="rId23"/>
  </p:sldIdLst>
  <p:sldSz cx="12192000" cy="6858000"/>
  <p:notesSz cx="6858000" cy="9144000"/>
  <p:custDataLst>
    <p:tags r:id="rId25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6"/>
    <a:srgbClr val="D5AD42"/>
    <a:srgbClr val="FFDE57"/>
    <a:srgbClr val="646464"/>
    <a:srgbClr val="CC00FF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5319" autoAdjust="0"/>
  </p:normalViewPr>
  <p:slideViewPr>
    <p:cSldViewPr snapToGrid="0">
      <p:cViewPr varScale="1">
        <p:scale>
          <a:sx n="82" d="100"/>
          <a:sy n="82" d="100"/>
        </p:scale>
        <p:origin x="9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9E8C4140-DA94-4F89-BD38-21658B40B425}"/>
    <pc:docChg chg="modSld">
      <pc:chgData name="Jochen Mariën" userId="a4f8d9ed-3895-4365-b2d5-9432cb8a20d4" providerId="ADAL" clId="{9E8C4140-DA94-4F89-BD38-21658B40B425}" dt="2020-10-21T13:47:17.309" v="3"/>
      <pc:docMkLst>
        <pc:docMk/>
      </pc:docMkLst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1831006325" sldId="295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1831006325" sldId="295"/>
            <ac:picMk id="5" creationId="{3AE1F87C-C75B-4AEA-86AB-B3D0DC9566EE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1831006325" sldId="295"/>
            <ac:picMk id="7" creationId="{ACB32CAC-58D6-409D-8012-4859C4FE8A3C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1180478497" sldId="323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1180478497" sldId="323"/>
            <ac:picMk id="6" creationId="{E563A11D-241E-47F4-A0C8-E6CC051F5BF5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1180478497" sldId="323"/>
            <ac:picMk id="8" creationId="{67D1100E-FEBE-456F-A813-FF35827B99FC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3045927689" sldId="324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3045927689" sldId="324"/>
            <ac:picMk id="5" creationId="{28994041-8354-4098-B6EE-1B91AEA2B887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3045927689" sldId="324"/>
            <ac:picMk id="7" creationId="{73D94F81-2A01-4C7E-A6E8-D03185787E1A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648859214" sldId="325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648859214" sldId="325"/>
            <ac:picMk id="3" creationId="{C79FDF2B-8D9A-4A2E-AC66-89537972CFDF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648859214" sldId="325"/>
            <ac:picMk id="5" creationId="{F0C5EFB2-C3F8-4389-A511-EF5CA99096E3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4118343201" sldId="326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4118343201" sldId="326"/>
            <ac:picMk id="5" creationId="{752FDE94-76A8-4CD0-AE9C-87FA785ECDF8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4118343201" sldId="326"/>
            <ac:picMk id="6" creationId="{723DC0F0-CB62-4BB9-A21B-526647509AAF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3337378313" sldId="327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3337378313" sldId="327"/>
            <ac:picMk id="4" creationId="{15E0430A-F85C-4448-B5CB-AAF8C41A5CA8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3337378313" sldId="327"/>
            <ac:picMk id="6" creationId="{DE29031B-2140-4647-9B7B-09B3312BFEB0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1117516422" sldId="329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1117516422" sldId="329"/>
            <ac:picMk id="8" creationId="{3EED7027-31FB-4EE4-814E-1D4B53481330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1117516422" sldId="329"/>
            <ac:picMk id="10" creationId="{CD417BFA-E6BF-413A-89E4-2DBE00FFCA3B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136300976" sldId="330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136300976" sldId="330"/>
            <ac:picMk id="7" creationId="{4AA1A727-69E3-4B6A-A56C-A2433E71AFBE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136300976" sldId="330"/>
            <ac:picMk id="8" creationId="{6D320D7A-2630-4126-882F-A48EFD4F2105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568040701" sldId="331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568040701" sldId="331"/>
            <ac:picMk id="5" creationId="{927A422A-5FFD-4575-AE82-B37D55ECEE17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568040701" sldId="331"/>
            <ac:picMk id="6" creationId="{C71EB172-3B42-4467-B679-7D65FC3BDC0E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1549973905" sldId="336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1549973905" sldId="336"/>
            <ac:picMk id="5" creationId="{436E395A-7A5C-4267-A70F-5DD07491B27A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1549973905" sldId="336"/>
            <ac:picMk id="7" creationId="{5EFFA547-10EC-4E41-AB0F-3D30C6167050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35:04.691" v="1"/>
        <pc:sldMkLst>
          <pc:docMk/>
          <pc:sldMk cId="1042963972" sldId="427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1042963972" sldId="427"/>
            <ac:picMk id="4" creationId="{1F3B0E20-C58F-418D-BE7B-5AA74A9777EF}"/>
          </ac:picMkLst>
        </pc:picChg>
        <pc:picChg chg="add mod">
          <ac:chgData name="Jochen Mariën" userId="a4f8d9ed-3895-4365-b2d5-9432cb8a20d4" providerId="ADAL" clId="{9E8C4140-DA94-4F89-BD38-21658B40B425}" dt="2020-10-21T13:35:04.691" v="1"/>
          <ac:picMkLst>
            <pc:docMk/>
            <pc:sldMk cId="1042963972" sldId="427"/>
            <ac:picMk id="5" creationId="{F205E1B1-F656-49B0-AD08-813EE5B65F22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35:04.691" v="1"/>
        <pc:sldMkLst>
          <pc:docMk/>
          <pc:sldMk cId="1591923819" sldId="428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1591923819" sldId="428"/>
            <ac:picMk id="5" creationId="{5EA57690-AF9E-4A70-8F34-11C52907E7AF}"/>
          </ac:picMkLst>
        </pc:picChg>
        <pc:picChg chg="add mod">
          <ac:chgData name="Jochen Mariën" userId="a4f8d9ed-3895-4365-b2d5-9432cb8a20d4" providerId="ADAL" clId="{9E8C4140-DA94-4F89-BD38-21658B40B425}" dt="2020-10-21T13:35:04.691" v="1"/>
          <ac:picMkLst>
            <pc:docMk/>
            <pc:sldMk cId="1591923819" sldId="428"/>
            <ac:picMk id="6" creationId="{B65259C3-7833-491D-AC38-68D54653761A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35:04.691" v="1"/>
        <pc:sldMkLst>
          <pc:docMk/>
          <pc:sldMk cId="27842643" sldId="429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27842643" sldId="429"/>
            <ac:picMk id="5" creationId="{B73A9B4A-F18F-4FE8-A7D2-23F7D8D72D3D}"/>
          </ac:picMkLst>
        </pc:picChg>
        <pc:picChg chg="add mod">
          <ac:chgData name="Jochen Mariën" userId="a4f8d9ed-3895-4365-b2d5-9432cb8a20d4" providerId="ADAL" clId="{9E8C4140-DA94-4F89-BD38-21658B40B425}" dt="2020-10-21T13:35:04.691" v="1"/>
          <ac:picMkLst>
            <pc:docMk/>
            <pc:sldMk cId="27842643" sldId="429"/>
            <ac:picMk id="6" creationId="{BC747D7A-28B1-421C-8B19-54CBBA66D768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35:04.691" v="1"/>
        <pc:sldMkLst>
          <pc:docMk/>
          <pc:sldMk cId="2203470941" sldId="430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2203470941" sldId="430"/>
            <ac:picMk id="5" creationId="{83089C01-64E5-43BF-AC2B-4D7A903481C3}"/>
          </ac:picMkLst>
        </pc:picChg>
        <pc:picChg chg="add mod">
          <ac:chgData name="Jochen Mariën" userId="a4f8d9ed-3895-4365-b2d5-9432cb8a20d4" providerId="ADAL" clId="{9E8C4140-DA94-4F89-BD38-21658B40B425}" dt="2020-10-21T13:35:04.691" v="1"/>
          <ac:picMkLst>
            <pc:docMk/>
            <pc:sldMk cId="2203470941" sldId="430"/>
            <ac:picMk id="6" creationId="{2921106A-1D16-442A-A4E9-0E5A69347A1D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199476424" sldId="431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199476424" sldId="431"/>
            <ac:picMk id="7" creationId="{C1DAE8D4-5BF1-4E2E-8DF8-9C3348FB3DFA}"/>
          </ac:picMkLst>
        </pc:picChg>
        <pc:picChg chg="add del mod">
          <ac:chgData name="Jochen Mariën" userId="a4f8d9ed-3895-4365-b2d5-9432cb8a20d4" providerId="ADAL" clId="{9E8C4140-DA94-4F89-BD38-21658B40B425}" dt="2020-10-21T13:47:17.309" v="3"/>
          <ac:picMkLst>
            <pc:docMk/>
            <pc:sldMk cId="199476424" sldId="431"/>
            <ac:picMk id="8" creationId="{85D16176-ECDA-4095-9617-1B7C88139AF7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199476424" sldId="431"/>
            <ac:picMk id="9" creationId="{13538777-2FAC-4DFC-BBE7-21C809B04698}"/>
          </ac:picMkLst>
        </pc:picChg>
      </pc:sldChg>
      <pc:sldChg chg="addSp delSp modSp modTransition modAnim">
        <pc:chgData name="Jochen Mariën" userId="a4f8d9ed-3895-4365-b2d5-9432cb8a20d4" providerId="ADAL" clId="{9E8C4140-DA94-4F89-BD38-21658B40B425}" dt="2020-10-21T13:47:17.309" v="3"/>
        <pc:sldMkLst>
          <pc:docMk/>
          <pc:sldMk cId="3784660503" sldId="432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3784660503" sldId="432"/>
            <ac:picMk id="5" creationId="{46887D62-B227-4688-A663-46B66552CA59}"/>
          </ac:picMkLst>
        </pc:picChg>
        <pc:picChg chg="add del mod">
          <ac:chgData name="Jochen Mariën" userId="a4f8d9ed-3895-4365-b2d5-9432cb8a20d4" providerId="ADAL" clId="{9E8C4140-DA94-4F89-BD38-21658B40B425}" dt="2020-10-21T13:35:08.494" v="2"/>
          <ac:picMkLst>
            <pc:docMk/>
            <pc:sldMk cId="3784660503" sldId="432"/>
            <ac:picMk id="7" creationId="{86C0E034-8A1A-4DCF-AA73-6FA666502911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3784660503" sldId="432"/>
            <ac:picMk id="10" creationId="{F9D56111-71DB-46BA-9340-91CBE8881C7B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2903662216" sldId="433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2903662216" sldId="433"/>
            <ac:picMk id="5" creationId="{59734EBB-18D3-4A49-87CA-3AF7A460860E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2903662216" sldId="433"/>
            <ac:picMk id="6" creationId="{2DE8E63A-13F6-4FD4-9A2F-BE80CB8E8D7F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2005813438" sldId="434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2005813438" sldId="434"/>
            <ac:picMk id="7" creationId="{0DE9DD58-9DEF-4C64-83E6-DBA13EFB89CF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2005813438" sldId="434"/>
            <ac:picMk id="8" creationId="{BCF54829-FE62-4831-AF30-C4AC26D71656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4012720116" sldId="435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4012720116" sldId="435"/>
            <ac:picMk id="5" creationId="{0AAB0C1B-3B94-4044-BDD0-FB3D04B76FF3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4012720116" sldId="435"/>
            <ac:picMk id="6" creationId="{6BA2664F-1400-415C-9A5B-F4F79B27DE4A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472209581" sldId="436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472209581" sldId="436"/>
            <ac:picMk id="5" creationId="{A065CD19-41D1-4FD5-95C6-7B10363C71A6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472209581" sldId="436"/>
            <ac:picMk id="7" creationId="{90C96F60-9D39-4EBB-9104-58C901CBC003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3002860439" sldId="437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3002860439" sldId="437"/>
            <ac:picMk id="6" creationId="{A2BCBB12-ECFF-4FEC-B856-4125EEC36485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3002860439" sldId="437"/>
            <ac:picMk id="7" creationId="{4CA382FB-A2A2-4D28-A589-6B6336E89CA3}"/>
          </ac:picMkLst>
        </pc:picChg>
      </pc:sldChg>
      <pc:sldChg chg="addSp delSp modSp modAnim">
        <pc:chgData name="Jochen Mariën" userId="a4f8d9ed-3895-4365-b2d5-9432cb8a20d4" providerId="ADAL" clId="{9E8C4140-DA94-4F89-BD38-21658B40B425}" dt="2020-10-21T13:47:17.309" v="3"/>
        <pc:sldMkLst>
          <pc:docMk/>
          <pc:sldMk cId="2370008380" sldId="438"/>
        </pc:sldMkLst>
        <pc:picChg chg="del">
          <ac:chgData name="Jochen Mariën" userId="a4f8d9ed-3895-4365-b2d5-9432cb8a20d4" providerId="ADAL" clId="{9E8C4140-DA94-4F89-BD38-21658B40B425}" dt="2020-10-21T13:33:49.799" v="0"/>
          <ac:picMkLst>
            <pc:docMk/>
            <pc:sldMk cId="2370008380" sldId="438"/>
            <ac:picMk id="6" creationId="{8CDB1E4D-9A22-436E-9E54-DCEC921D6428}"/>
          </ac:picMkLst>
        </pc:picChg>
        <pc:picChg chg="add mod">
          <ac:chgData name="Jochen Mariën" userId="a4f8d9ed-3895-4365-b2d5-9432cb8a20d4" providerId="ADAL" clId="{9E8C4140-DA94-4F89-BD38-21658B40B425}" dt="2020-10-21T13:47:17.309" v="3"/>
          <ac:picMkLst>
            <pc:docMk/>
            <pc:sldMk cId="2370008380" sldId="438"/>
            <ac:picMk id="8" creationId="{4DFCF52A-A8CE-4013-8D84-68623697AFDB}"/>
          </ac:picMkLst>
        </pc:picChg>
      </pc:sldChg>
    </pc:docChg>
  </pc:docChgLst>
  <pc:docChgLst>
    <pc:chgData name="Jochen Mariën" userId="a4f8d9ed-3895-4365-b2d5-9432cb8a20d4" providerId="ADAL" clId="{CB683C40-D4F7-45F5-BE61-E9C51D847272}"/>
    <pc:docChg chg="modSld">
      <pc:chgData name="Jochen Mariën" userId="a4f8d9ed-3895-4365-b2d5-9432cb8a20d4" providerId="ADAL" clId="{CB683C40-D4F7-45F5-BE61-E9C51D847272}" dt="2020-10-21T13:28:53.340" v="0"/>
      <pc:docMkLst>
        <pc:docMk/>
      </pc:docMkLst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1831006325" sldId="295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1831006325" sldId="295"/>
            <ac:picMk id="5" creationId="{3AE1F87C-C75B-4AEA-86AB-B3D0DC9566EE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1180478497" sldId="323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1180478497" sldId="323"/>
            <ac:picMk id="6" creationId="{E563A11D-241E-47F4-A0C8-E6CC051F5BF5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3045927689" sldId="324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3045927689" sldId="324"/>
            <ac:picMk id="5" creationId="{28994041-8354-4098-B6EE-1B91AEA2B887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648859214" sldId="325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648859214" sldId="325"/>
            <ac:picMk id="3" creationId="{C79FDF2B-8D9A-4A2E-AC66-89537972CFDF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4118343201" sldId="326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4118343201" sldId="326"/>
            <ac:picMk id="5" creationId="{752FDE94-76A8-4CD0-AE9C-87FA785ECDF8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3337378313" sldId="327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3337378313" sldId="327"/>
            <ac:picMk id="4" creationId="{15E0430A-F85C-4448-B5CB-AAF8C41A5CA8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1117516422" sldId="329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1117516422" sldId="329"/>
            <ac:picMk id="8" creationId="{3EED7027-31FB-4EE4-814E-1D4B53481330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136300976" sldId="330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136300976" sldId="330"/>
            <ac:picMk id="7" creationId="{4AA1A727-69E3-4B6A-A56C-A2433E71AFBE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568040701" sldId="331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568040701" sldId="331"/>
            <ac:picMk id="5" creationId="{927A422A-5FFD-4575-AE82-B37D55ECEE17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1549973905" sldId="336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1549973905" sldId="336"/>
            <ac:picMk id="5" creationId="{436E395A-7A5C-4267-A70F-5DD07491B27A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1042963972" sldId="427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1042963972" sldId="427"/>
            <ac:picMk id="4" creationId="{1F3B0E20-C58F-418D-BE7B-5AA74A9777EF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1591923819" sldId="428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1591923819" sldId="428"/>
            <ac:picMk id="5" creationId="{5EA57690-AF9E-4A70-8F34-11C52907E7AF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27842643" sldId="429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27842643" sldId="429"/>
            <ac:picMk id="5" creationId="{B73A9B4A-F18F-4FE8-A7D2-23F7D8D72D3D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2203470941" sldId="430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2203470941" sldId="430"/>
            <ac:picMk id="5" creationId="{83089C01-64E5-43BF-AC2B-4D7A903481C3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199476424" sldId="431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199476424" sldId="431"/>
            <ac:picMk id="7" creationId="{C1DAE8D4-5BF1-4E2E-8DF8-9C3348FB3DFA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3784660503" sldId="432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3784660503" sldId="432"/>
            <ac:picMk id="5" creationId="{46887D62-B227-4688-A663-46B66552CA59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2903662216" sldId="433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2903662216" sldId="433"/>
            <ac:picMk id="5" creationId="{59734EBB-18D3-4A49-87CA-3AF7A460860E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2005813438" sldId="434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2005813438" sldId="434"/>
            <ac:picMk id="7" creationId="{0DE9DD58-9DEF-4C64-83E6-DBA13EFB89CF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4012720116" sldId="435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4012720116" sldId="435"/>
            <ac:picMk id="5" creationId="{0AAB0C1B-3B94-4044-BDD0-FB3D04B76FF3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472209581" sldId="436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472209581" sldId="436"/>
            <ac:picMk id="5" creationId="{A065CD19-41D1-4FD5-95C6-7B10363C71A6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3002860439" sldId="437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3002860439" sldId="437"/>
            <ac:picMk id="6" creationId="{A2BCBB12-ECFF-4FEC-B856-4125EEC36485}"/>
          </ac:picMkLst>
        </pc:picChg>
      </pc:sldChg>
      <pc:sldChg chg="addSp modSp">
        <pc:chgData name="Jochen Mariën" userId="a4f8d9ed-3895-4365-b2d5-9432cb8a20d4" providerId="ADAL" clId="{CB683C40-D4F7-45F5-BE61-E9C51D847272}" dt="2020-10-21T13:28:53.340" v="0"/>
        <pc:sldMkLst>
          <pc:docMk/>
          <pc:sldMk cId="2370008380" sldId="438"/>
        </pc:sldMkLst>
        <pc:picChg chg="add mod">
          <ac:chgData name="Jochen Mariën" userId="a4f8d9ed-3895-4365-b2d5-9432cb8a20d4" providerId="ADAL" clId="{CB683C40-D4F7-45F5-BE61-E9C51D847272}" dt="2020-10-21T13:28:53.340" v="0"/>
          <ac:picMkLst>
            <pc:docMk/>
            <pc:sldMk cId="2370008380" sldId="438"/>
            <ac:picMk id="6" creationId="{8CDB1E4D-9A22-436E-9E54-DCEC921D6428}"/>
          </ac:picMkLst>
        </pc:picChg>
      </pc:sldChg>
    </pc:docChg>
  </pc:docChgLst>
  <pc:docChgLst>
    <pc:chgData name="Kristine Mangelschots" userId="f3152f8f-1017-4733-9e76-33dd9c43a1dc" providerId="ADAL" clId="{C6CCB525-C4F9-4ACE-BA27-D80B4926A42A}"/>
    <pc:docChg chg="modSld">
      <pc:chgData name="Kristine Mangelschots" userId="f3152f8f-1017-4733-9e76-33dd9c43a1dc" providerId="ADAL" clId="{C6CCB525-C4F9-4ACE-BA27-D80B4926A42A}" dt="2021-09-15T07:33:12.870" v="1" actId="20577"/>
      <pc:docMkLst>
        <pc:docMk/>
      </pc:docMkLst>
      <pc:sldChg chg="modSp mod">
        <pc:chgData name="Kristine Mangelschots" userId="f3152f8f-1017-4733-9e76-33dd9c43a1dc" providerId="ADAL" clId="{C6CCB525-C4F9-4ACE-BA27-D80B4926A42A}" dt="2021-09-15T07:33:12.870" v="1" actId="20577"/>
        <pc:sldMkLst>
          <pc:docMk/>
          <pc:sldMk cId="1591923819" sldId="428"/>
        </pc:sldMkLst>
        <pc:spChg chg="mod">
          <ac:chgData name="Kristine Mangelschots" userId="f3152f8f-1017-4733-9e76-33dd9c43a1dc" providerId="ADAL" clId="{C6CCB525-C4F9-4ACE-BA27-D80B4926A42A}" dt="2021-09-15T07:33:12.870" v="1" actId="20577"/>
          <ac:spMkLst>
            <pc:docMk/>
            <pc:sldMk cId="1591923819" sldId="42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047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15/09/2021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15/09/2021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10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Set and Dictionary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205E1B1-F656-49B0-AD08-813EE5B65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2"/>
    </mc:Choice>
    <mc:Fallback xmlns="">
      <p:transition spd="slow" advTm="3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can achieve the same result by using operators instead of methods: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224FC07-FE1D-430A-823E-B67A3A75B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375" y="2530298"/>
            <a:ext cx="9212778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vegetables1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vegetables2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cucumber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= vegetables1.union(vegetables2)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vegetables2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= vegetables1.difference(vegetables2)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vegetables2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= vegetables1.intersection(vegetables2)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vegetables2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0C96F60-9D39-4EBB-9104-58C901CBC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6"/>
    </mc:Choice>
    <mc:Fallback xmlns="">
      <p:transition spd="slow" advTm="26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01853"/>
            <a:ext cx="11291048" cy="462606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nl-BE" sz="2400" dirty="0" err="1">
                <a:solidFill>
                  <a:srgbClr val="FF0000"/>
                </a:solidFill>
              </a:rPr>
              <a:t>issubset</a:t>
            </a:r>
            <a:r>
              <a:rPr lang="nl-BE" sz="2400" dirty="0"/>
              <a:t> True if all elements of the first set are also present in the set, which you specify as parameter</a:t>
            </a:r>
          </a:p>
          <a:p>
            <a:pPr>
              <a:spcBef>
                <a:spcPts val="0"/>
              </a:spcBef>
            </a:pPr>
            <a:r>
              <a:rPr lang="nl-BE" sz="2400" dirty="0" err="1">
                <a:solidFill>
                  <a:srgbClr val="FF0000"/>
                </a:solidFill>
              </a:rPr>
              <a:t>issuperset</a:t>
            </a:r>
            <a:r>
              <a:rPr lang="nl-BE" sz="2400" dirty="0"/>
              <a:t> True if all elements of the set, which you specify as parameters, are also present in the first set </a:t>
            </a:r>
          </a:p>
          <a:p>
            <a:pPr>
              <a:spcBef>
                <a:spcPts val="0"/>
              </a:spcBef>
            </a:pPr>
            <a:r>
              <a:rPr lang="nl-BE" sz="2400" dirty="0" err="1">
                <a:solidFill>
                  <a:srgbClr val="FF0000"/>
                </a:solidFill>
              </a:rPr>
              <a:t>isdisjoint</a:t>
            </a:r>
            <a:r>
              <a:rPr lang="nl-BE" sz="2400" dirty="0"/>
              <a:t> True if both sets have no elements in common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EE779CF-111A-4610-8364-EA99AEF7F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5688" y="3181668"/>
            <a:ext cx="7149714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vegetables1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vegetables2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cucumber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vegetables3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(vegetables2.issubset(vegetables1))  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#False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(vegetables3.issubset(vegetables1))  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(vegetables1.issubset(vegetables1))  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(vegetables2.issuperset(vegetables3))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#False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(vegetables1.issuperset(vegetables3))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(vegetables1.isdisjoint(vegetables2))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#False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(vegetables2.isdisjoint(vegetables3))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CA382FB-A2A2-4D28-A589-6B6336E89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98"/>
    </mc:Choice>
    <mc:Fallback xmlns="">
      <p:transition spd="slow" advTm="56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C72D-FA77-4769-8D93-C8C19FE0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Dictionary: introductory example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0B7E13-A0C9-4005-A2E5-7E3A2981C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 dirty="0"/>
              <a:t>Suppose, for example, you want to keep track of how often a </a:t>
            </a:r>
            <a:r>
              <a:rPr lang="nl-BE" dirty="0" err="1"/>
              <a:t>character</a:t>
            </a:r>
            <a:r>
              <a:rPr lang="nl-BE" dirty="0"/>
              <a:t> </a:t>
            </a:r>
            <a:r>
              <a:rPr lang="nl-BE" dirty="0" err="1"/>
              <a:t>occurs</a:t>
            </a:r>
            <a:r>
              <a:rPr lang="nl-BE" dirty="0"/>
              <a:t> in the word '</a:t>
            </a:r>
            <a:r>
              <a:rPr lang="nl-BE" dirty="0" err="1"/>
              <a:t>hottentot</a:t>
            </a:r>
            <a:r>
              <a:rPr lang="nl-BE" dirty="0"/>
              <a:t>'</a:t>
            </a:r>
          </a:p>
          <a:p>
            <a:r>
              <a:rPr lang="nl-BE" dirty="0"/>
              <a:t>With our </a:t>
            </a:r>
            <a:r>
              <a:rPr lang="nl-BE" dirty="0" err="1"/>
              <a:t>current</a:t>
            </a:r>
            <a:r>
              <a:rPr lang="nl-BE" dirty="0"/>
              <a:t> </a:t>
            </a:r>
            <a:r>
              <a:rPr lang="nl-BE" dirty="0" err="1"/>
              <a:t>knowledge</a:t>
            </a:r>
            <a:r>
              <a:rPr lang="nl-BE" dirty="0"/>
              <a:t> of data structures we </a:t>
            </a:r>
            <a:r>
              <a:rPr lang="nl-BE" dirty="0" err="1"/>
              <a:t>would</a:t>
            </a:r>
            <a:r>
              <a:rPr lang="nl-BE" dirty="0"/>
              <a:t> make 2 lists:</a:t>
            </a:r>
          </a:p>
          <a:p>
            <a:pPr lvl="1"/>
            <a:r>
              <a:rPr lang="nl-BE" dirty="0"/>
              <a:t>a list of </a:t>
            </a:r>
            <a:r>
              <a:rPr lang="nl-BE" dirty="0" err="1"/>
              <a:t>characters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a list of the number of times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character</a:t>
            </a:r>
            <a:r>
              <a:rPr lang="nl-BE" dirty="0"/>
              <a:t> appears on the corresponding index </a:t>
            </a:r>
            <a:r>
              <a:rPr lang="nl-BE" dirty="0" err="1"/>
              <a:t>position</a:t>
            </a:r>
            <a:endParaRPr lang="nl-BE" dirty="0"/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4692CC-7E4A-47DC-A414-19CE748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6BDC8E4-EF09-4754-AF7B-A2E4338C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08" y="539213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F4B1618-995B-4727-9A8C-1BCDD24A4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632" y="4411641"/>
            <a:ext cx="5545108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hottentot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occurrence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B32CAC-58D6-409D-8012-4859C4FE8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2"/>
    </mc:Choice>
    <mc:Fallback xmlns="">
      <p:transition spd="slow" advTm="33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DB24F-5BBA-4963-89A9-DF2DDD34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structures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1EE792-DD4C-41F8-A742-EC49590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76" y="1779494"/>
            <a:ext cx="11291048" cy="4941981"/>
          </a:xfrm>
        </p:spPr>
        <p:txBody>
          <a:bodyPr>
            <a:normAutofit/>
          </a:bodyPr>
          <a:lstStyle/>
          <a:p>
            <a:r>
              <a:rPr lang="nl-BE" dirty="0"/>
              <a:t>If we now want to know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frequency</a:t>
            </a:r>
            <a:r>
              <a:rPr lang="nl-BE" dirty="0"/>
              <a:t> of a </a:t>
            </a:r>
            <a:r>
              <a:rPr lang="nl-BE" dirty="0" err="1"/>
              <a:t>certain</a:t>
            </a:r>
            <a:r>
              <a:rPr lang="nl-BE" dirty="0"/>
              <a:t> </a:t>
            </a:r>
            <a:r>
              <a:rPr lang="nl-BE" dirty="0" err="1"/>
              <a:t>character</a:t>
            </a:r>
            <a:r>
              <a:rPr lang="nl-BE" dirty="0"/>
              <a:t>, we first have to look it up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characters</a:t>
            </a:r>
            <a:r>
              <a:rPr lang="nl-BE" dirty="0"/>
              <a:t> list in order to know the index position that we have to retrieve in the occurrences list. 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In this situation it would be more convenient to keep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characters</a:t>
            </a:r>
            <a:r>
              <a:rPr lang="nl-BE" dirty="0"/>
              <a:t> and the number of times they occur together in one data </a:t>
            </a:r>
            <a:r>
              <a:rPr lang="nl-BE" dirty="0" err="1"/>
              <a:t>structure</a:t>
            </a:r>
            <a:r>
              <a:rPr lang="nl-BE" dirty="0"/>
              <a:t>.</a:t>
            </a:r>
          </a:p>
          <a:p>
            <a:r>
              <a:rPr lang="nl-BE" dirty="0"/>
              <a:t>The type of structure suitable for this is a </a:t>
            </a:r>
            <a:r>
              <a:rPr lang="nl-BE" dirty="0" err="1">
                <a:solidFill>
                  <a:srgbClr val="4584B6"/>
                </a:solidFill>
              </a:rPr>
              <a:t>dictionary</a:t>
            </a:r>
            <a:r>
              <a:rPr lang="nl-BE" dirty="0"/>
              <a:t>.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050AA3-8364-45A5-97B8-CB1DA9F1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02C3129-1DBE-4C15-90FC-6F6981D74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159026"/>
            <a:ext cx="9777035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hottentot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occurrence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letter t:'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occurrence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characters.index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B7BF080-5984-475D-BC9D-8334515D4D44}"/>
              </a:ext>
            </a:extLst>
          </p:cNvPr>
          <p:cNvSpPr/>
          <p:nvPr/>
        </p:nvSpPr>
        <p:spPr>
          <a:xfrm>
            <a:off x="5643279" y="3941749"/>
            <a:ext cx="4949952" cy="694944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DFCF52A-A8CE-4013-8D84-68623697A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7"/>
    </mc:Choice>
    <mc:Fallback xmlns="">
      <p:transition spd="slow" advTm="18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33ED1-F675-4CE6-BE9F-A710DEF0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Dictionary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A8D2C8-E201-4205-BF13-7574A253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523951" cy="4626069"/>
          </a:xfrm>
        </p:spPr>
        <p:txBody>
          <a:bodyPr/>
          <a:lstStyle/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</a:rPr>
              <a:t>A </a:t>
            </a:r>
            <a:r>
              <a:rPr lang="nl-NL" dirty="0" err="1">
                <a:latin typeface="Calibri" pitchFamily="34" charset="0"/>
              </a:rPr>
              <a:t>dictionary</a:t>
            </a:r>
            <a:r>
              <a:rPr lang="nl-NL" dirty="0">
                <a:latin typeface="Calibri" pitchFamily="34" charset="0"/>
              </a:rPr>
              <a:t> is an unordered, changeable collection consisting of </a:t>
            </a:r>
            <a:r>
              <a:rPr lang="nl-NL" dirty="0" err="1">
                <a:latin typeface="Calibri" pitchFamily="34" charset="0"/>
              </a:rPr>
              <a:t>key-value</a:t>
            </a:r>
            <a:r>
              <a:rPr lang="nl-NL" dirty="0">
                <a:latin typeface="Calibri" pitchFamily="34" charset="0"/>
              </a:rPr>
              <a:t> pairs</a:t>
            </a:r>
          </a:p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</a:rPr>
              <a:t>The key is unique so you can use it to retrieve </a:t>
            </a:r>
            <a:r>
              <a:rPr lang="nl-NL" dirty="0" err="1">
                <a:latin typeface="Calibri" pitchFamily="34" charset="0"/>
              </a:rPr>
              <a:t>any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value</a:t>
            </a:r>
            <a:endParaRPr lang="nl-NL" dirty="0">
              <a:latin typeface="Calibri" pitchFamily="34" charset="0"/>
            </a:endParaRPr>
          </a:p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</a:rPr>
              <a:t>You can imagine a </a:t>
            </a:r>
            <a:r>
              <a:rPr lang="nl-NL" dirty="0" err="1">
                <a:latin typeface="Calibri" pitchFamily="34" charset="0"/>
              </a:rPr>
              <a:t>dictionary</a:t>
            </a:r>
            <a:r>
              <a:rPr lang="nl-NL" dirty="0">
                <a:latin typeface="Calibri" pitchFamily="34" charset="0"/>
              </a:rPr>
              <a:t> as a table with two columns</a:t>
            </a:r>
            <a:endParaRPr lang="en-US" dirty="0">
              <a:latin typeface="Calibri" pitchFamily="34" charset="0"/>
            </a:endParaRPr>
          </a:p>
          <a:p>
            <a:pPr marL="342900" indent="-342900">
              <a:spcBef>
                <a:spcPts val="500"/>
              </a:spcBef>
            </a:pPr>
            <a:endParaRPr lang="nl-NL" dirty="0">
              <a:latin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58EDF0-B55B-4418-A132-5DD410A7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8CE5ACDD-83A7-41EF-9EC4-DB0F226A1D6C}"/>
              </a:ext>
            </a:extLst>
          </p:cNvPr>
          <p:cNvSpPr/>
          <p:nvPr/>
        </p:nvSpPr>
        <p:spPr>
          <a:xfrm>
            <a:off x="582704" y="4448739"/>
            <a:ext cx="8308755" cy="2090173"/>
          </a:xfrm>
          <a:prstGeom prst="roundRect">
            <a:avLst>
              <a:gd name="adj" fmla="val 31358"/>
            </a:avLst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A </a:t>
            </a:r>
            <a:r>
              <a:rPr lang="nl-BE" sz="2400" dirty="0" err="1">
                <a:solidFill>
                  <a:schemeClr val="tx1"/>
                </a:solidFill>
              </a:rPr>
              <a:t>dictionary</a:t>
            </a:r>
            <a:r>
              <a:rPr lang="nl-BE" sz="2400" dirty="0">
                <a:solidFill>
                  <a:schemeClr val="tx1"/>
                </a:solidFill>
              </a:rPr>
              <a:t> is created via curly braces: {}</a:t>
            </a:r>
          </a:p>
          <a:p>
            <a:pPr lvl="1"/>
            <a:r>
              <a:rPr lang="nl-BE" sz="2400" dirty="0">
                <a:solidFill>
                  <a:schemeClr val="tx1"/>
                </a:solidFill>
              </a:rPr>
              <a:t>Key and value are separated by a </a:t>
            </a:r>
            <a:r>
              <a:rPr lang="nl-BE" sz="28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nl-BE" sz="2400" dirty="0">
                <a:solidFill>
                  <a:schemeClr val="tx1"/>
                </a:solidFill>
              </a:rPr>
              <a:t>Key/value pairs are separated by a </a:t>
            </a:r>
            <a:r>
              <a:rPr lang="nl-BE" sz="2400" b="1" dirty="0">
                <a:solidFill>
                  <a:srgbClr val="4584B6"/>
                </a:solidFill>
              </a:rPr>
              <a:t>,</a:t>
            </a:r>
            <a:br>
              <a:rPr lang="nl-BE" sz="2400" dirty="0">
                <a:solidFill>
                  <a:schemeClr val="tx1"/>
                </a:solidFill>
              </a:rPr>
            </a:b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 err="1">
                <a:solidFill>
                  <a:schemeClr val="tx1"/>
                </a:solidFill>
              </a:rPr>
              <a:t>dictionary</a:t>
            </a:r>
            <a:r>
              <a:rPr lang="nl-BE" sz="2400" dirty="0">
                <a:solidFill>
                  <a:schemeClr val="tx1"/>
                </a:solidFill>
              </a:rPr>
              <a:t> = {key 1</a:t>
            </a:r>
            <a:r>
              <a:rPr lang="nl-BE" sz="3200" b="1" dirty="0">
                <a:solidFill>
                  <a:srgbClr val="FF0000"/>
                </a:solidFill>
              </a:rPr>
              <a:t>:</a:t>
            </a:r>
            <a:r>
              <a:rPr lang="nl-BE" sz="3200" b="1" dirty="0">
                <a:solidFill>
                  <a:srgbClr val="D5AD42"/>
                </a:solidFill>
              </a:rPr>
              <a:t> </a:t>
            </a:r>
            <a:r>
              <a:rPr lang="nl-BE" sz="2400" dirty="0">
                <a:solidFill>
                  <a:schemeClr val="tx1"/>
                </a:solidFill>
              </a:rPr>
              <a:t>value 1</a:t>
            </a:r>
            <a:r>
              <a:rPr lang="nl-BE" sz="2400" b="1" dirty="0">
                <a:solidFill>
                  <a:srgbClr val="4584B6"/>
                </a:solidFill>
              </a:rPr>
              <a:t>,</a:t>
            </a:r>
            <a:r>
              <a:rPr lang="nl-BE" sz="2400" dirty="0">
                <a:solidFill>
                  <a:schemeClr val="tx1"/>
                </a:solidFill>
              </a:rPr>
              <a:t> ... </a:t>
            </a:r>
            <a:r>
              <a:rPr lang="nl-BE" sz="2400" b="1" dirty="0">
                <a:solidFill>
                  <a:srgbClr val="4584B6"/>
                </a:solidFill>
              </a:rPr>
              <a:t>,</a:t>
            </a:r>
            <a:r>
              <a:rPr lang="nl-BE" sz="2400" dirty="0">
                <a:solidFill>
                  <a:schemeClr val="tx1"/>
                </a:solidFill>
              </a:rPr>
              <a:t> key n</a:t>
            </a:r>
            <a:r>
              <a:rPr lang="nl-BE" sz="3200" b="1" dirty="0">
                <a:solidFill>
                  <a:srgbClr val="FF0000"/>
                </a:solidFill>
              </a:rPr>
              <a:t>:</a:t>
            </a:r>
            <a:r>
              <a:rPr lang="nl-BE" sz="3200" b="1" dirty="0">
                <a:solidFill>
                  <a:srgbClr val="D5AD42"/>
                </a:solidFill>
              </a:rPr>
              <a:t> </a:t>
            </a:r>
            <a:r>
              <a:rPr lang="nl-BE" sz="2400" dirty="0">
                <a:solidFill>
                  <a:schemeClr val="tx1"/>
                </a:solidFill>
              </a:rPr>
              <a:t>value n}</a:t>
            </a:r>
          </a:p>
        </p:txBody>
      </p:sp>
      <p:graphicFrame>
        <p:nvGraphicFramePr>
          <p:cNvPr id="9" name="Tabel 4">
            <a:extLst>
              <a:ext uri="{FF2B5EF4-FFF2-40B4-BE49-F238E27FC236}">
                <a16:creationId xmlns:a16="http://schemas.microsoft.com/office/drawing/2014/main" id="{CAE96157-68F3-46BD-8927-6D6AED850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9422"/>
              </p:ext>
            </p:extLst>
          </p:nvPr>
        </p:nvGraphicFramePr>
        <p:xfrm>
          <a:off x="9217155" y="3429952"/>
          <a:ext cx="2004461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641">
                  <a:extLst>
                    <a:ext uri="{9D8B030D-6E8A-4147-A177-3AD203B41FA5}">
                      <a16:colId xmlns:a16="http://schemas.microsoft.com/office/drawing/2014/main" val="1922923403"/>
                    </a:ext>
                  </a:extLst>
                </a:gridCol>
                <a:gridCol w="1026820">
                  <a:extLst>
                    <a:ext uri="{9D8B030D-6E8A-4147-A177-3AD203B41FA5}">
                      <a16:colId xmlns:a16="http://schemas.microsoft.com/office/drawing/2014/main" val="931219576"/>
                    </a:ext>
                  </a:extLst>
                </a:gridCol>
              </a:tblGrid>
              <a:tr h="457835">
                <a:tc>
                  <a:txBody>
                    <a:bodyPr/>
                    <a:lstStyle/>
                    <a:p>
                      <a:r>
                        <a:rPr lang="nl-BE" sz="2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83629"/>
                  </a:ext>
                </a:extLst>
              </a:tr>
              <a:tr h="457835">
                <a:tc>
                  <a:txBody>
                    <a:bodyPr/>
                    <a:lstStyle/>
                    <a:p>
                      <a:r>
                        <a:rPr lang="nl-BE" sz="28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11540"/>
                  </a:ext>
                </a:extLst>
              </a:tr>
              <a:tr h="457835">
                <a:tc>
                  <a:txBody>
                    <a:bodyPr/>
                    <a:lstStyle/>
                    <a:p>
                      <a:r>
                        <a:rPr lang="nl-BE" sz="28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12989"/>
                  </a:ext>
                </a:extLst>
              </a:tr>
              <a:tr h="457835">
                <a:tc>
                  <a:txBody>
                    <a:bodyPr/>
                    <a:lstStyle/>
                    <a:p>
                      <a:r>
                        <a:rPr lang="nl-BE" sz="2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98353"/>
                  </a:ext>
                </a:extLst>
              </a:tr>
              <a:tr h="457835">
                <a:tc>
                  <a:txBody>
                    <a:bodyPr/>
                    <a:lstStyle/>
                    <a:p>
                      <a:r>
                        <a:rPr lang="nl-BE" sz="28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480"/>
                  </a:ext>
                </a:extLst>
              </a:tr>
              <a:tr h="457835">
                <a:tc>
                  <a:txBody>
                    <a:bodyPr/>
                    <a:lstStyle/>
                    <a:p>
                      <a:r>
                        <a:rPr lang="nl-BE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4763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714C331-E680-4A30-9D55-CE8D63F49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384" y="3457545"/>
            <a:ext cx="7237879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7D1100E-FEBE-456F-A813-FF35827B99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0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81"/>
    </mc:Choice>
    <mc:Fallback xmlns="">
      <p:transition spd="slow" advTm="60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33ED1-F675-4CE6-BE9F-A710DEF0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Retrieve value via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A8D2C8-E201-4205-BF13-7574A253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798" y="1679761"/>
            <a:ext cx="11523951" cy="4626069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nl-NL" dirty="0">
                <a:latin typeface="Calibri" pitchFamily="34" charset="0"/>
                <a:cs typeface="Calibri" pitchFamily="34" charset="0"/>
              </a:rPr>
              <a:t>Looking up a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value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can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be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done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by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the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key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0" indent="0">
              <a:spcBef>
                <a:spcPts val="500"/>
              </a:spcBef>
              <a:buNone/>
            </a:pPr>
            <a:endParaRPr lang="nl-NL" u="sng" dirty="0"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nl-NL" u="sng" dirty="0">
                <a:latin typeface="Calibri" pitchFamily="34" charset="0"/>
                <a:cs typeface="Calibri" pitchFamily="34" charset="0"/>
              </a:rPr>
              <a:t>First </a:t>
            </a:r>
            <a:r>
              <a:rPr lang="nl-NL" u="sng" dirty="0" err="1">
                <a:latin typeface="Calibri" pitchFamily="34" charset="0"/>
                <a:cs typeface="Calibri" pitchFamily="34" charset="0"/>
              </a:rPr>
              <a:t>method</a:t>
            </a:r>
            <a:endParaRPr lang="nl-NL" u="sng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  <a:cs typeface="Calibri" pitchFamily="34" charset="0"/>
              </a:rPr>
              <a:t>The key is given 'as an index' in square brackets</a:t>
            </a: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58EDF0-B55B-4418-A132-5DD410A7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graphicFrame>
        <p:nvGraphicFramePr>
          <p:cNvPr id="10" name="Tabel 4">
            <a:extLst>
              <a:ext uri="{FF2B5EF4-FFF2-40B4-BE49-F238E27FC236}">
                <a16:creationId xmlns:a16="http://schemas.microsoft.com/office/drawing/2014/main" id="{3F779A50-8460-4E4C-ABB2-E2D3A9E5C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250924"/>
              </p:ext>
            </p:extLst>
          </p:nvPr>
        </p:nvGraphicFramePr>
        <p:xfrm>
          <a:off x="9630564" y="3247389"/>
          <a:ext cx="222006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796">
                  <a:extLst>
                    <a:ext uri="{9D8B030D-6E8A-4147-A177-3AD203B41FA5}">
                      <a16:colId xmlns:a16="http://schemas.microsoft.com/office/drawing/2014/main" val="1922923403"/>
                    </a:ext>
                  </a:extLst>
                </a:gridCol>
                <a:gridCol w="1137264">
                  <a:extLst>
                    <a:ext uri="{9D8B030D-6E8A-4147-A177-3AD203B41FA5}">
                      <a16:colId xmlns:a16="http://schemas.microsoft.com/office/drawing/2014/main" val="931219576"/>
                    </a:ext>
                  </a:extLst>
                </a:gridCol>
              </a:tblGrid>
              <a:tr h="407709">
                <a:tc>
                  <a:txBody>
                    <a:bodyPr/>
                    <a:lstStyle/>
                    <a:p>
                      <a:r>
                        <a:rPr lang="nl-BE" sz="2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83629"/>
                  </a:ext>
                </a:extLst>
              </a:tr>
              <a:tr h="407709">
                <a:tc>
                  <a:txBody>
                    <a:bodyPr/>
                    <a:lstStyle/>
                    <a:p>
                      <a:r>
                        <a:rPr lang="nl-BE" sz="28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11540"/>
                  </a:ext>
                </a:extLst>
              </a:tr>
              <a:tr h="407709">
                <a:tc>
                  <a:txBody>
                    <a:bodyPr/>
                    <a:lstStyle/>
                    <a:p>
                      <a:r>
                        <a:rPr lang="nl-BE" sz="28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12989"/>
                  </a:ext>
                </a:extLst>
              </a:tr>
              <a:tr h="407709">
                <a:tc>
                  <a:txBody>
                    <a:bodyPr/>
                    <a:lstStyle/>
                    <a:p>
                      <a:r>
                        <a:rPr lang="nl-BE" sz="2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98353"/>
                  </a:ext>
                </a:extLst>
              </a:tr>
              <a:tr h="407709">
                <a:tc>
                  <a:txBody>
                    <a:bodyPr/>
                    <a:lstStyle/>
                    <a:p>
                      <a:r>
                        <a:rPr lang="nl-BE" sz="28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480"/>
                  </a:ext>
                </a:extLst>
              </a:tr>
              <a:tr h="407709">
                <a:tc>
                  <a:txBody>
                    <a:bodyPr/>
                    <a:lstStyle/>
                    <a:p>
                      <a:r>
                        <a:rPr lang="nl-BE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47636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053B9F66-EA6E-470D-A3B8-3C56D5C8C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880" y="3645658"/>
            <a:ext cx="7237879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letter t:'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letters[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68DD231-AAB0-48DB-9A6F-3529278FD5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77"/>
          <a:stretch/>
        </p:blipFill>
        <p:spPr>
          <a:xfrm>
            <a:off x="2483167" y="4690872"/>
            <a:ext cx="4533841" cy="6188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D94F81-2A01-4C7E-A6E8-D03185787E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59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45"/>
    </mc:Choice>
    <mc:Fallback xmlns="">
      <p:transition spd="slow" advTm="19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D41CA-40CA-4D75-A031-84B5D263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Retrieve value via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858548-B66D-4F55-B50E-4D6535839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u="sng" dirty="0">
                <a:latin typeface="Calibri" pitchFamily="34" charset="0"/>
                <a:cs typeface="Calibri" pitchFamily="34" charset="0"/>
              </a:rPr>
              <a:t>Second method</a:t>
            </a:r>
          </a:p>
          <a:p>
            <a:r>
              <a:rPr lang="nl-BE" dirty="0"/>
              <a:t>A </a:t>
            </a:r>
            <a:r>
              <a:rPr lang="nl-BE" dirty="0" err="1"/>
              <a:t>dictionary</a:t>
            </a:r>
            <a:r>
              <a:rPr lang="nl-BE" dirty="0"/>
              <a:t> also has a method to retrieve the value associated with a key.</a:t>
            </a:r>
          </a:p>
          <a:p>
            <a:r>
              <a:rPr lang="nl-BE" dirty="0"/>
              <a:t>The advantage of the method </a:t>
            </a:r>
            <a:r>
              <a:rPr lang="nl-BE" b="1" dirty="0">
                <a:latin typeface="Consolas" panose="020B0609020204030204" pitchFamily="49" charset="0"/>
                <a:cs typeface="Courier New" panose="02070309020205020404" pitchFamily="49" charset="0"/>
              </a:rPr>
              <a:t>get()</a:t>
            </a:r>
            <a:r>
              <a:rPr lang="nl-BE" dirty="0"/>
              <a:t>is that you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decide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is returned if the key is not found.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5B12EB-C847-415D-9A25-45473DBB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0BC6527-220E-43B9-B73F-DCE8B2DE5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57"/>
          <a:stretch/>
        </p:blipFill>
        <p:spPr>
          <a:xfrm>
            <a:off x="7794984" y="6065410"/>
            <a:ext cx="2967504" cy="495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42D6DD0B-2FE0-48A4-9E60-44078689CB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86"/>
          <a:stretch/>
        </p:blipFill>
        <p:spPr>
          <a:xfrm>
            <a:off x="7794984" y="5230368"/>
            <a:ext cx="2967504" cy="590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32CA686A-3917-4483-94F6-1BE53AB8F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72" y="3724275"/>
            <a:ext cx="893065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my_choice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'Letter?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letters.get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my_choice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does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occur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EFFA547-10EC-4E41-AB0F-3D30C6167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23"/>
    </mc:Choice>
    <mc:Fallback xmlns="">
      <p:transition spd="slow" advTm="3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73443-B5A0-4468-BFE6-8C5A2606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: </a:t>
            </a:r>
            <a:r>
              <a:rPr lang="nl-BE" dirty="0" err="1"/>
              <a:t>count</a:t>
            </a:r>
            <a:r>
              <a:rPr lang="nl-BE" dirty="0"/>
              <a:t> letters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53AEBE-88CC-4C75-94C0-8A25090A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553" y="6368382"/>
            <a:ext cx="2743200" cy="365125"/>
          </a:xfrm>
        </p:spPr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3C9CE26-EAB2-40F3-A346-7B5BE88AC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90" y="1453248"/>
            <a:ext cx="9164798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word: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go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through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letters in word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letter is present in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dictionary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dirty="0">
                <a:solidFill>
                  <a:srgbClr val="1750EB"/>
                </a:solidFill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increase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via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dirty="0">
                <a:solidFill>
                  <a:srgbClr val="1750EB"/>
                </a:solidFill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new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pair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1" u="none" strike="noStrike" cap="none" normalizeH="0" baseline="0" dirty="0">
              <a:ln>
                <a:noFill/>
              </a:ln>
              <a:solidFill>
                <a:srgbClr val="8C8C8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print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pairs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A6DAE006-F44C-4B0F-8A6F-C242AACDB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863" y="1821770"/>
            <a:ext cx="4046920" cy="3957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C5EFB2-C3F8-4389-A511-EF5CA9909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51"/>
    </mc:Choice>
    <mc:Fallback xmlns="">
      <p:transition spd="slow" advTm="80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Change content dictionary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DBD4720-B2C6-4575-A98C-632248D5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assigning a value to a </a:t>
            </a:r>
            <a:r>
              <a:rPr lang="nl-BE" dirty="0" err="1"/>
              <a:t>key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If a </a:t>
            </a:r>
            <a:r>
              <a:rPr lang="nl-BE" dirty="0" err="1"/>
              <a:t>key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exists</a:t>
            </a:r>
            <a:r>
              <a:rPr lang="nl-BE" dirty="0"/>
              <a:t>, its value is overwritten</a:t>
            </a:r>
          </a:p>
          <a:p>
            <a:pPr lvl="1"/>
            <a:r>
              <a:rPr lang="nl-BE" dirty="0" err="1"/>
              <a:t>If</a:t>
            </a:r>
            <a:r>
              <a:rPr lang="nl-BE" dirty="0"/>
              <a:t> a </a:t>
            </a:r>
            <a:r>
              <a:rPr lang="nl-BE" dirty="0" err="1"/>
              <a:t>key</a:t>
            </a:r>
            <a:r>
              <a:rPr lang="nl-BE" dirty="0"/>
              <a:t> does not exist, a </a:t>
            </a:r>
            <a:r>
              <a:rPr lang="nl-BE" dirty="0" err="1"/>
              <a:t>key</a:t>
            </a:r>
            <a:r>
              <a:rPr lang="nl-BE" dirty="0"/>
              <a:t>/value pair is automatically created</a:t>
            </a:r>
          </a:p>
          <a:p>
            <a:r>
              <a:rPr lang="nl-BE" dirty="0"/>
              <a:t>Checking if a key exists can be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>
                <a:solidFill>
                  <a:srgbClr val="4584B6"/>
                </a:solidFill>
              </a:rPr>
              <a:t>IN</a:t>
            </a:r>
            <a:r>
              <a:rPr lang="nl-BE" dirty="0"/>
              <a:t> </a:t>
            </a:r>
            <a:r>
              <a:rPr lang="nl-BE" dirty="0" err="1"/>
              <a:t>keyword</a:t>
            </a:r>
            <a:endParaRPr lang="nl-BE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DA92D72-7286-45BE-AB97-3AED0F58C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864" y="3783824"/>
            <a:ext cx="8366393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letter is present in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dictionary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increase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via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new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pair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29031B-2140-4647-9B7B-09B3312BFE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7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53">
        <p:fade/>
      </p:transition>
    </mc:Choice>
    <mc:Fallback xmlns="">
      <p:transition spd="med" advTm="144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Go through content dictionary</a:t>
            </a: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6D8FF19-5F3F-40FC-9025-456D13474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to</a:t>
            </a:r>
            <a:r>
              <a:rPr lang="nl-BE" dirty="0"/>
              <a:t> run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content of a </a:t>
            </a:r>
            <a:r>
              <a:rPr lang="nl-BE" dirty="0" err="1"/>
              <a:t>dictionary</a:t>
            </a:r>
            <a:endParaRPr lang="nl-BE" dirty="0"/>
          </a:p>
          <a:p>
            <a:r>
              <a:rPr lang="nl-BE" dirty="0"/>
              <a:t>Note that the </a:t>
            </a:r>
            <a:r>
              <a:rPr lang="nl-BE" dirty="0" err="1"/>
              <a:t>iterator</a:t>
            </a:r>
            <a:r>
              <a:rPr lang="nl-BE" dirty="0"/>
              <a:t> runs through the keys of the </a:t>
            </a:r>
            <a:r>
              <a:rPr lang="nl-BE" dirty="0" err="1"/>
              <a:t>dictionary</a:t>
            </a:r>
            <a:r>
              <a:rPr lang="nl-BE" dirty="0"/>
              <a:t> and not the values!</a:t>
            </a:r>
          </a:p>
          <a:p>
            <a:r>
              <a:rPr lang="nl-BE" dirty="0"/>
              <a:t>Using the key you can, of course, request the value.</a:t>
            </a: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3D01FC73-9BFE-4821-9C72-E72DBD6D7049}"/>
              </a:ext>
            </a:extLst>
          </p:cNvPr>
          <p:cNvGrpSpPr/>
          <p:nvPr/>
        </p:nvGrpSpPr>
        <p:grpSpPr>
          <a:xfrm>
            <a:off x="780288" y="4320696"/>
            <a:ext cx="7400544" cy="1015663"/>
            <a:chOff x="792480" y="3352800"/>
            <a:chExt cx="7400544" cy="1015663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E1F977BD-5C64-41FF-B3A6-4D27EE4F469D}"/>
                </a:ext>
              </a:extLst>
            </p:cNvPr>
            <p:cNvSpPr/>
            <p:nvPr/>
          </p:nvSpPr>
          <p:spPr>
            <a:xfrm>
              <a:off x="792480" y="3352800"/>
              <a:ext cx="74005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BE" altLang="nl-BE" sz="2000" b="1" i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print key/value pairs</a:t>
              </a:r>
              <a:br>
                <a:rPr lang="nl-BE" altLang="nl-BE" sz="2000" b="1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altLang="nl-BE" sz="2000" b="1" dirty="0" err="1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altLang="nl-BE" sz="2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characters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b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altLang="nl-BE" sz="2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print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characters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])</a:t>
              </a:r>
              <a:endParaRPr lang="nl-BE" altLang="nl-BE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9AB308B-C8D1-4D0C-AF05-4B7107346321}"/>
                </a:ext>
              </a:extLst>
            </p:cNvPr>
            <p:cNvSpPr/>
            <p:nvPr/>
          </p:nvSpPr>
          <p:spPr>
            <a:xfrm>
              <a:off x="1389018" y="3675453"/>
              <a:ext cx="1604109" cy="329185"/>
            </a:xfrm>
            <a:prstGeom prst="ellipse">
              <a:avLst/>
            </a:prstGeom>
            <a:noFill/>
            <a:ln w="38100">
              <a:solidFill>
                <a:srgbClr val="D5A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c</a:t>
              </a:r>
            </a:p>
          </p:txBody>
        </p:sp>
      </p:grp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954D2FE-56AE-4F1B-968B-4A7247F1BF11}"/>
              </a:ext>
            </a:extLst>
          </p:cNvPr>
          <p:cNvCxnSpPr/>
          <p:nvPr/>
        </p:nvCxnSpPr>
        <p:spPr>
          <a:xfrm>
            <a:off x="2584704" y="5244026"/>
            <a:ext cx="0" cy="388678"/>
          </a:xfrm>
          <a:prstGeom prst="straightConnector1">
            <a:avLst/>
          </a:prstGeom>
          <a:ln>
            <a:solidFill>
              <a:srgbClr val="D5A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3E42F4D6-2DCD-4216-A852-EB82392678F3}"/>
              </a:ext>
            </a:extLst>
          </p:cNvPr>
          <p:cNvSpPr txBox="1"/>
          <p:nvPr/>
        </p:nvSpPr>
        <p:spPr>
          <a:xfrm>
            <a:off x="3696188" y="5632704"/>
            <a:ext cx="981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>
                <a:solidFill>
                  <a:srgbClr val="446785"/>
                </a:solidFill>
              </a:rPr>
              <a:t>value</a:t>
            </a:r>
            <a:endParaRPr lang="nl-BE" b="1" dirty="0">
              <a:solidFill>
                <a:srgbClr val="446785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119DA805-DEDF-4569-B4FC-AE18AC4940BE}"/>
              </a:ext>
            </a:extLst>
          </p:cNvPr>
          <p:cNvSpPr txBox="1"/>
          <p:nvPr/>
        </p:nvSpPr>
        <p:spPr>
          <a:xfrm>
            <a:off x="2186490" y="5656768"/>
            <a:ext cx="89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>
                <a:solidFill>
                  <a:srgbClr val="D5AD42"/>
                </a:solidFill>
              </a:rPr>
              <a:t>key</a:t>
            </a:r>
            <a:endParaRPr lang="nl-BE" b="1" dirty="0">
              <a:solidFill>
                <a:srgbClr val="D5AD42"/>
              </a:solidFill>
            </a:endParaRP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D8D4B337-4064-4ECE-95F1-55CA8C0312F8}"/>
              </a:ext>
            </a:extLst>
          </p:cNvPr>
          <p:cNvCxnSpPr/>
          <p:nvPr/>
        </p:nvCxnSpPr>
        <p:spPr>
          <a:xfrm>
            <a:off x="4139638" y="5244026"/>
            <a:ext cx="0" cy="388678"/>
          </a:xfrm>
          <a:prstGeom prst="straightConnector1">
            <a:avLst/>
          </a:prstGeom>
          <a:ln>
            <a:solidFill>
              <a:srgbClr val="4467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DA8049-CBBE-4C4C-9942-4A562CE53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265" y="2664516"/>
            <a:ext cx="697889" cy="4026281"/>
          </a:xfrm>
          <a:prstGeom prst="rect">
            <a:avLst/>
          </a:prstGeom>
          <a:noFill/>
          <a:ln>
            <a:solidFill>
              <a:srgbClr val="D5AD42"/>
            </a:solidFill>
          </a:ln>
        </p:spPr>
      </p:pic>
      <p:sp>
        <p:nvSpPr>
          <p:cNvPr id="9" name="Ovaal 31">
            <a:extLst>
              <a:ext uri="{FF2B5EF4-FFF2-40B4-BE49-F238E27FC236}">
                <a16:creationId xmlns:a16="http://schemas.microsoft.com/office/drawing/2014/main" id="{11B6917E-7EB0-48E0-98C8-1CA48884F110}"/>
              </a:ext>
            </a:extLst>
          </p:cNvPr>
          <p:cNvSpPr/>
          <p:nvPr/>
        </p:nvSpPr>
        <p:spPr>
          <a:xfrm>
            <a:off x="9400812" y="2664516"/>
            <a:ext cx="404544" cy="4030904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D417BFA-E6BF-413A-89E4-2DBE00FFC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78">
        <p:fade/>
      </p:transition>
    </mc:Choice>
    <mc:Fallback xmlns="">
      <p:transition spd="med" advTm="160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97390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Data </a:t>
            </a:r>
            <a:r>
              <a:rPr lang="nl-BE"/>
              <a:t>structures</a:t>
            </a:r>
            <a:endParaRPr lang="nl-BE" dirty="0"/>
          </a:p>
          <a:p>
            <a:r>
              <a:rPr lang="nl-BE" dirty="0"/>
              <a:t>Set</a:t>
            </a:r>
          </a:p>
          <a:p>
            <a:pPr lvl="1"/>
            <a:r>
              <a:rPr lang="nl-BE" dirty="0"/>
              <a:t>Definition</a:t>
            </a:r>
          </a:p>
          <a:p>
            <a:pPr lvl="1"/>
            <a:r>
              <a:rPr lang="nl-BE" dirty="0"/>
              <a:t>Create</a:t>
            </a:r>
          </a:p>
          <a:p>
            <a:pPr lvl="1"/>
            <a:r>
              <a:rPr lang="nl-BE" dirty="0"/>
              <a:t>Run through</a:t>
            </a:r>
          </a:p>
          <a:p>
            <a:pPr lvl="1"/>
            <a:r>
              <a:rPr lang="nl-BE" dirty="0" err="1"/>
              <a:t>Methods</a:t>
            </a:r>
            <a:endParaRPr lang="nl-BE" dirty="0"/>
          </a:p>
          <a:p>
            <a:r>
              <a:rPr lang="nl-BE" dirty="0"/>
              <a:t>Dictionary </a:t>
            </a:r>
          </a:p>
          <a:p>
            <a:pPr lvl="1"/>
            <a:r>
              <a:rPr lang="nl-BE" dirty="0"/>
              <a:t>Definition and applicability</a:t>
            </a:r>
          </a:p>
          <a:p>
            <a:pPr lvl="1"/>
            <a:r>
              <a:rPr lang="nl-BE" dirty="0"/>
              <a:t>Creating key/value pairs</a:t>
            </a:r>
          </a:p>
          <a:p>
            <a:pPr lvl="1"/>
            <a:r>
              <a:rPr lang="nl-BE" dirty="0"/>
              <a:t>Retrieve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key and method get()</a:t>
            </a:r>
          </a:p>
          <a:p>
            <a:pPr lvl="1"/>
            <a:r>
              <a:rPr lang="nl-BE" dirty="0"/>
              <a:t>Deleting key/value pairs: del and method </a:t>
            </a:r>
            <a:r>
              <a:rPr lang="nl-BE" dirty="0" err="1"/>
              <a:t>clear</a:t>
            </a:r>
            <a:r>
              <a:rPr lang="nl-BE" dirty="0"/>
              <a:t>()</a:t>
            </a:r>
          </a:p>
          <a:p>
            <a:pPr lvl="1"/>
            <a:r>
              <a:rPr lang="nl-BE" dirty="0"/>
              <a:t>Methods </a:t>
            </a:r>
            <a:r>
              <a:rPr lang="nl-BE" dirty="0" err="1"/>
              <a:t>keys</a:t>
            </a:r>
            <a:r>
              <a:rPr lang="nl-BE" dirty="0"/>
              <a:t>(), </a:t>
            </a:r>
            <a:r>
              <a:rPr lang="nl-BE" dirty="0" err="1"/>
              <a:t>values()</a:t>
            </a:r>
            <a:r>
              <a:rPr lang="nl-BE" dirty="0"/>
              <a:t>, items()</a:t>
            </a:r>
          </a:p>
          <a:p>
            <a:pPr lvl="1"/>
            <a:r>
              <a:rPr lang="nl-BE" dirty="0"/>
              <a:t>Sort</a:t>
            </a:r>
          </a:p>
          <a:p>
            <a:pPr marL="457200" lvl="1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65259C3-7833-491D-AC38-68D546537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0"/>
    </mc:Choice>
    <mc:Fallback xmlns="">
      <p:transition spd="slow" advTm="4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F3346-2906-467D-9B2A-5FDD4187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Remove from </a:t>
            </a:r>
            <a:r>
              <a:rPr lang="nl-BE" dirty="0" err="1"/>
              <a:t>dictionary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93DA0-C3E7-42DE-9EEF-FB151E64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keyword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</a:t>
            </a:r>
            <a:r>
              <a:rPr lang="nl-BE" dirty="0"/>
              <a:t> you can delete a key/value pair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Using </a:t>
            </a:r>
            <a:r>
              <a:rPr lang="nl-BE" dirty="0" err="1"/>
              <a:t>the</a:t>
            </a:r>
            <a:r>
              <a:rPr lang="nl-BE" dirty="0"/>
              <a:t> method 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nl-BE" dirty="0"/>
              <a:t>you can empty the entire </a:t>
            </a:r>
            <a:r>
              <a:rPr lang="nl-BE" dirty="0" err="1"/>
              <a:t>dictionary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7DAE361-26B3-4F22-8FC7-197F2045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346704-84AA-4EA1-B476-08116880D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2249609"/>
            <a:ext cx="391363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del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characters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'e'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C9636A3-B0D8-4F43-8B62-2B38CA2FF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3816576"/>
            <a:ext cx="324319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characters</a:t>
            </a: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.clear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D320D7A-2630-4126-882F-A48EFD4F2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1"/>
    </mc:Choice>
    <mc:Fallback xmlns="">
      <p:transition spd="slow" advTm="1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9A436-ADF4-433E-AF3D-F80F4BAB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Methods </a:t>
            </a:r>
            <a:r>
              <a:rPr lang="nl-BE" dirty="0" err="1"/>
              <a:t>keys</a:t>
            </a:r>
            <a:r>
              <a:rPr lang="nl-BE" dirty="0"/>
              <a:t>() and </a:t>
            </a:r>
            <a:r>
              <a:rPr lang="nl-BE" dirty="0" err="1"/>
              <a:t>values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2DA175-5316-4AD3-828C-C8A5AD48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If you don't want to work with pairs but with the keys and the values separately, you can retrieve these </a:t>
            </a:r>
            <a:r>
              <a:rPr lang="nl-BE" dirty="0" err="1"/>
              <a:t>iterators</a:t>
            </a:r>
            <a:r>
              <a:rPr lang="nl-BE" dirty="0"/>
              <a:t> using the methods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keys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/>
              <a:t>and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values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().</a:t>
            </a:r>
          </a:p>
          <a:p>
            <a:r>
              <a:rPr lang="nl-BE" dirty="0"/>
              <a:t>For example, suppose you want to know the total number of </a:t>
            </a:r>
            <a:r>
              <a:rPr lang="nl-BE" dirty="0" err="1"/>
              <a:t>characters</a:t>
            </a:r>
            <a:r>
              <a:rPr lang="nl-BE" dirty="0"/>
              <a:t> based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dictionary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3A84D96-8D1B-46EC-9F93-3FF7EB77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A1A633B-0A49-4140-80B5-5F690C93C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98" y="3863928"/>
            <a:ext cx="7096815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 total number of letters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'Total:'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characters.values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()),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chars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81A6971B-6588-492E-900F-08B14970FF42}"/>
              </a:ext>
            </a:extLst>
          </p:cNvPr>
          <p:cNvSpPr/>
          <p:nvPr/>
        </p:nvSpPr>
        <p:spPr>
          <a:xfrm>
            <a:off x="3232135" y="4053163"/>
            <a:ext cx="3174185" cy="637191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F01B4BC-9C61-42C9-BA8E-89497ECC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704" y="3267075"/>
            <a:ext cx="3524250" cy="3590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3DC0F0-CB62-4BB9-A21B-526647509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01"/>
    </mc:Choice>
    <mc:Fallback xmlns="">
      <p:transition spd="slow" advTm="29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06F09-9F7B-464A-8F18-94DBC476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Dictionary sorting by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F3811-C236-48AF-A55C-2D00E112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28" y="1465550"/>
            <a:ext cx="11609296" cy="4626069"/>
          </a:xfrm>
        </p:spPr>
        <p:txBody>
          <a:bodyPr/>
          <a:lstStyle/>
          <a:p>
            <a:r>
              <a:rPr lang="nl-BE" dirty="0"/>
              <a:t>By definition, a </a:t>
            </a:r>
            <a:r>
              <a:rPr lang="nl-BE" dirty="0" err="1"/>
              <a:t>dictionary</a:t>
            </a:r>
            <a:r>
              <a:rPr lang="nl-BE" dirty="0"/>
              <a:t> is a set of </a:t>
            </a:r>
            <a:r>
              <a:rPr lang="nl-BE" dirty="0">
                <a:solidFill>
                  <a:srgbClr val="FF0000"/>
                </a:solidFill>
              </a:rPr>
              <a:t>unordered</a:t>
            </a:r>
            <a:r>
              <a:rPr lang="nl-BE" dirty="0"/>
              <a:t> key/value pairs. </a:t>
            </a:r>
          </a:p>
          <a:p>
            <a:r>
              <a:rPr lang="nl-BE" dirty="0" err="1"/>
              <a:t>There</a:t>
            </a:r>
            <a:r>
              <a:rPr lang="nl-BE" dirty="0"/>
              <a:t> is </a:t>
            </a:r>
            <a:r>
              <a:rPr lang="nl-BE" u="sng" dirty="0"/>
              <a:t>no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sort the pairs internally.</a:t>
            </a:r>
          </a:p>
          <a:p>
            <a:r>
              <a:rPr lang="nl-BE" dirty="0"/>
              <a:t>With the help of the </a:t>
            </a:r>
            <a:r>
              <a:rPr lang="nl-BE" dirty="0" err="1"/>
              <a:t>sorted</a:t>
            </a:r>
            <a:r>
              <a:rPr lang="nl-BE" dirty="0"/>
              <a:t>() function you can </a:t>
            </a:r>
            <a:r>
              <a:rPr lang="nl-BE" dirty="0">
                <a:solidFill>
                  <a:srgbClr val="FF0000"/>
                </a:solidFill>
              </a:rPr>
              <a:t>show the pairs sorted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B6A896-0A2C-4395-8FA0-EF395248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6A82F42-720C-4E71-9E55-620C0863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397" y="2967419"/>
            <a:ext cx="492517" cy="28847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B8B8DCC-1A19-4942-8646-0303D5938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143" y="3884692"/>
            <a:ext cx="461195" cy="28367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E6F8D719-BF89-4415-B0F6-F338C693D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3015377"/>
            <a:ext cx="7237879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36B6DC7-FE27-4FA7-A756-30D17AFDF6A7}"/>
              </a:ext>
            </a:extLst>
          </p:cNvPr>
          <p:cNvCxnSpPr/>
          <p:nvPr/>
        </p:nvCxnSpPr>
        <p:spPr>
          <a:xfrm>
            <a:off x="6858000" y="3557016"/>
            <a:ext cx="962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51D57DFE-82C0-41DF-9A37-8930B704BDAA}"/>
              </a:ext>
            </a:extLst>
          </p:cNvPr>
          <p:cNvCxnSpPr/>
          <p:nvPr/>
        </p:nvCxnSpPr>
        <p:spPr>
          <a:xfrm>
            <a:off x="7479792" y="6356350"/>
            <a:ext cx="1307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71EB172-3B42-4467-B679-7D65FC3BD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66"/>
    </mc:Choice>
    <mc:Fallback xmlns="">
      <p:transition spd="slow" advTm="4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structures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Bundling</a:t>
            </a:r>
            <a:r>
              <a:rPr lang="nl-BE" dirty="0"/>
              <a:t> data in lists or </a:t>
            </a:r>
            <a:r>
              <a:rPr lang="nl-BE" dirty="0" err="1"/>
              <a:t>tuples</a:t>
            </a:r>
            <a:r>
              <a:rPr lang="nl-BE" dirty="0"/>
              <a:t> </a:t>
            </a:r>
            <a:r>
              <a:rPr lang="nl-BE" dirty="0" err="1"/>
              <a:t>isn’t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optimal</a:t>
            </a:r>
            <a:r>
              <a:rPr lang="nl-BE" dirty="0"/>
              <a:t>.</a:t>
            </a:r>
          </a:p>
          <a:p>
            <a:r>
              <a:rPr lang="nl-BE" dirty="0"/>
              <a:t>There are </a:t>
            </a:r>
            <a:r>
              <a:rPr lang="nl-BE" dirty="0" err="1"/>
              <a:t>also</a:t>
            </a:r>
            <a:r>
              <a:rPr lang="nl-BE" dirty="0"/>
              <a:t> data structures that are often more efficient at addressing a problem and writing a program.</a:t>
            </a:r>
          </a:p>
          <a:p>
            <a:pPr lvl="1"/>
            <a:r>
              <a:rPr lang="nl-BE" dirty="0"/>
              <a:t>Set</a:t>
            </a:r>
          </a:p>
          <a:p>
            <a:pPr lvl="1"/>
            <a:r>
              <a:rPr lang="nl-BE" dirty="0"/>
              <a:t>Dictionary</a:t>
            </a: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3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747D7A-28B1-421C-8B19-54CBBA66D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8"/>
    </mc:Choice>
    <mc:Fallback xmlns="">
      <p:transition spd="slow" advTm="14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Collection =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>
                <a:ea typeface="MS Mincho" pitchFamily="49" charset="-128"/>
              </a:rPr>
              <a:t>A 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set</a:t>
            </a:r>
            <a:r>
              <a:rPr lang="nl-BE" altLang="nl-BE" dirty="0">
                <a:ea typeface="MS Mincho" pitchFamily="49" charset="-128"/>
              </a:rPr>
              <a:t> is a collection in which each individual element can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 only </a:t>
            </a:r>
            <a:r>
              <a:rPr lang="nl-BE" altLang="nl-BE" dirty="0">
                <a:ea typeface="MS Mincho" pitchFamily="49" charset="-128"/>
              </a:rPr>
              <a:t>be stored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 once.</a:t>
            </a:r>
          </a:p>
          <a:p>
            <a:r>
              <a:rPr lang="nl-BE" altLang="nl-BE" dirty="0">
                <a:ea typeface="MS Mincho" pitchFamily="49" charset="-128"/>
              </a:rPr>
              <a:t>The set 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does not</a:t>
            </a:r>
            <a:r>
              <a:rPr lang="nl-BE" altLang="nl-BE" dirty="0">
                <a:ea typeface="MS Mincho" pitchFamily="49" charset="-128"/>
              </a:rPr>
              <a:t> have a specific order; the elements can be returned by </a:t>
            </a:r>
            <a:r>
              <a:rPr lang="nl-BE" altLang="nl-BE" dirty="0" err="1">
                <a:ea typeface="MS Mincho" pitchFamily="49" charset="-128"/>
              </a:rPr>
              <a:t>iterator in a</a:t>
            </a:r>
            <a:r>
              <a:rPr lang="nl-BE" altLang="nl-BE" dirty="0">
                <a:ea typeface="MS Mincho" pitchFamily="49" charset="-128"/>
              </a:rPr>
              <a:t> different order than the one in which they were entered.</a:t>
            </a:r>
          </a:p>
          <a:p>
            <a:pPr lvl="1"/>
            <a:endParaRPr lang="en-US" sz="2800" dirty="0">
              <a:latin typeface="Calibri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21106A-1D16-442A-A4E9-0E5A69347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8"/>
    </mc:Choice>
    <mc:Fallback xmlns="">
      <p:transition spd="slow" advTm="28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set </a:t>
            </a:r>
            <a:r>
              <a:rPr lang="nl-BE" dirty="0" err="1"/>
              <a:t>using</a:t>
            </a:r>
            <a:endParaRPr lang="nl-BE" dirty="0"/>
          </a:p>
          <a:p>
            <a:pPr lvl="1"/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{elem1, elem2, elem3,...}</a:t>
            </a:r>
          </a:p>
          <a:p>
            <a:pPr lvl="1"/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set()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elements</a:t>
            </a:r>
            <a:r>
              <a:rPr lang="nl-BE" dirty="0"/>
              <a:t> later on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the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method</a:t>
            </a:r>
            <a:endParaRPr lang="nl-BE" dirty="0"/>
          </a:p>
          <a:p>
            <a:pPr lvl="1"/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set(</a:t>
            </a:r>
            <a:r>
              <a:rPr lang="nl-BE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iter</a:t>
            </a:r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lang="nl-BE" dirty="0" err="1"/>
              <a:t>where</a:t>
            </a:r>
            <a:r>
              <a:rPr lang="nl-BE" dirty="0"/>
              <a:t> you should be able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iterate</a:t>
            </a:r>
            <a:r>
              <a:rPr lang="nl-BE" dirty="0"/>
              <a:t> over </a:t>
            </a:r>
            <a:r>
              <a:rPr lang="nl-BE" dirty="0" err="1"/>
              <a:t>iter</a:t>
            </a:r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/>
          <a:srcRect t="5475"/>
          <a:stretch/>
        </p:blipFill>
        <p:spPr>
          <a:xfrm>
            <a:off x="7270411" y="4343734"/>
            <a:ext cx="3924300" cy="9633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093A3F0-CA71-479C-9072-A1F31E718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348" y="3230314"/>
            <a:ext cx="5545108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french_letters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éçàèéàèçé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french_letters.add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aeiou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squares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(x**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french_letters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(squares)</a:t>
            </a:r>
            <a:endParaRPr kumimoji="0" lang="nl-BE" altLang="nl-B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3538777-2FAC-4DFC-BBE7-21C809B04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62"/>
    </mc:Choice>
    <mc:Fallback xmlns="">
      <p:transition spd="slow" advTm="86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Move through the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You can go through a set with a </a:t>
            </a:r>
            <a:r>
              <a:rPr lang="nl-NL" dirty="0" err="1"/>
              <a:t>for</a:t>
            </a:r>
            <a:r>
              <a:rPr lang="nl-NL" dirty="0"/>
              <a:t> loop</a:t>
            </a:r>
          </a:p>
          <a:p>
            <a:r>
              <a:rPr lang="nl-NL" dirty="0"/>
              <a:t>There is no way to determine the order in which you will see the elements</a:t>
            </a:r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NL" dirty="0"/>
              <a:t> you can print the size of the 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74643" y="437739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CE0B051-5599-4DAC-B212-1D4811C94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08" y="3419201"/>
            <a:ext cx="8789586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"leek"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set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element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(element)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AE8A406-6CB2-4AE9-B893-0A3D2ABB7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5" y="4558356"/>
            <a:ext cx="2838450" cy="1676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9D56111-71DB-46BA-9340-91CBE8881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19"/>
    </mc:Choice>
    <mc:Fallback xmlns="">
      <p:transition spd="slow" advTm="24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B010219-95AB-4E57-8796-4B5EB51AD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42" y="3348492"/>
            <a:ext cx="953098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"leek"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vegetable_list.sort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element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(element)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Move through the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You cannot sort the elements of a set.</a:t>
            </a:r>
          </a:p>
          <a:p>
            <a:r>
              <a:rPr lang="nl-NL" dirty="0"/>
              <a:t>You can use a </a:t>
            </a:r>
            <a:r>
              <a:rPr lang="nl-NL" i="1" dirty="0"/>
              <a:t>list casting </a:t>
            </a:r>
            <a:r>
              <a:rPr lang="nl-NL" dirty="0"/>
              <a:t>to convert the set into a list, and then sort that list.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F9F47F8-92DE-4833-AF97-0EFA3F583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963" y="4316828"/>
            <a:ext cx="1059678" cy="1530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DE8E63A-13F6-4FD4-9A2F-BE80CB8E8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99"/>
    </mc:Choice>
    <mc:Fallback xmlns="">
      <p:transition spd="slow" advTm="3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A4CA30E-202D-4D82-BD70-EEC4AF8C9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55" y="2376782"/>
            <a:ext cx="780213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vegetables.remove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vegetables.add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lettuce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vegetables.add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leeks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vegetables.clear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16257"/>
          </a:xfrm>
        </p:spPr>
        <p:txBody>
          <a:bodyPr/>
          <a:lstStyle/>
          <a:p>
            <a:r>
              <a:rPr lang="nl-BE" dirty="0"/>
              <a:t>These methods change the set and return value None as a result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cxnSp>
        <p:nvCxnSpPr>
          <p:cNvPr id="11" name="Rechte verbindingslijn met pijl 10"/>
          <p:cNvCxnSpPr>
            <a:cxnSpLocks/>
          </p:cNvCxnSpPr>
          <p:nvPr/>
        </p:nvCxnSpPr>
        <p:spPr>
          <a:xfrm>
            <a:off x="3364992" y="3008847"/>
            <a:ext cx="2966236" cy="151796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>
            <a:cxnSpLocks/>
          </p:cNvCxnSpPr>
          <p:nvPr/>
        </p:nvCxnSpPr>
        <p:spPr>
          <a:xfrm flipV="1">
            <a:off x="3364992" y="3477175"/>
            <a:ext cx="2966236" cy="435331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>
            <a:cxnSpLocks/>
          </p:cNvCxnSpPr>
          <p:nvPr/>
        </p:nvCxnSpPr>
        <p:spPr>
          <a:xfrm flipV="1">
            <a:off x="3354906" y="3792708"/>
            <a:ext cx="2976322" cy="1267523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>
            <a:cxnSpLocks/>
          </p:cNvCxnSpPr>
          <p:nvPr/>
        </p:nvCxnSpPr>
        <p:spPr>
          <a:xfrm flipV="1">
            <a:off x="3364992" y="4026955"/>
            <a:ext cx="2966236" cy="1965391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39F071-6C44-47E1-8BFC-AF9B6FF6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04"/>
          <a:stretch/>
        </p:blipFill>
        <p:spPr>
          <a:xfrm>
            <a:off x="6331229" y="2919006"/>
            <a:ext cx="5542524" cy="135060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CF54829-FE62-4831-AF30-C4AC26D71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1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9"/>
    </mc:Choice>
    <mc:Fallback xmlns="">
      <p:transition spd="slow" advTm="45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7181" y="1521398"/>
            <a:ext cx="11449007" cy="4626069"/>
          </a:xfrm>
        </p:spPr>
        <p:txBody>
          <a:bodyPr/>
          <a:lstStyle/>
          <a:p>
            <a:r>
              <a:rPr lang="nl-BE" dirty="0"/>
              <a:t>These methods result in a new set</a:t>
            </a:r>
          </a:p>
          <a:p>
            <a:pPr lvl="1"/>
            <a:r>
              <a:rPr lang="nl-BE" sz="2400" dirty="0" err="1">
                <a:solidFill>
                  <a:srgbClr val="FF0000"/>
                </a:solidFill>
              </a:rPr>
              <a:t>union</a:t>
            </a:r>
            <a:r>
              <a:rPr lang="nl-BE" sz="2400" dirty="0"/>
              <a:t> delivers a set that contains all the elements of both sets</a:t>
            </a:r>
          </a:p>
          <a:p>
            <a:pPr lvl="1"/>
            <a:r>
              <a:rPr lang="nl-BE" sz="2400" dirty="0" err="1">
                <a:solidFill>
                  <a:srgbClr val="FF0000"/>
                </a:solidFill>
              </a:rPr>
              <a:t>difference</a:t>
            </a:r>
            <a:r>
              <a:rPr lang="nl-BE" sz="2400" dirty="0"/>
              <a:t> </a:t>
            </a:r>
            <a:r>
              <a:rPr lang="nl-BE" sz="2400" dirty="0" err="1"/>
              <a:t>delivers</a:t>
            </a:r>
            <a:r>
              <a:rPr lang="nl-BE" sz="2400" dirty="0"/>
              <a:t> a set that only occurs in the first set and not in the second set.</a:t>
            </a:r>
          </a:p>
          <a:p>
            <a:pPr lvl="1"/>
            <a:r>
              <a:rPr lang="nl-BE" sz="2400" dirty="0" err="1">
                <a:solidFill>
                  <a:srgbClr val="FF0000"/>
                </a:solidFill>
              </a:rPr>
              <a:t>intersection</a:t>
            </a:r>
            <a:r>
              <a:rPr lang="nl-BE" sz="2400" dirty="0"/>
              <a:t> </a:t>
            </a:r>
            <a:r>
              <a:rPr lang="nl-BE" sz="2400" dirty="0" err="1"/>
              <a:t>delivers</a:t>
            </a:r>
            <a:r>
              <a:rPr lang="nl-BE" sz="2400" dirty="0"/>
              <a:t> a set that contains the elements that both sets have in common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E515540-A0AB-424F-A0B0-A6077DEE1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3378871"/>
            <a:ext cx="8036174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vegetables1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vegetables2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cucumber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vegetables1.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vegetables1.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vegetables1.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EE8F3A9-FAF6-4A05-9D24-E889EEE91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812" y="5420519"/>
            <a:ext cx="5295900" cy="914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A2664F-1400-415C-9A5B-F4F79B27D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2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14"/>
    </mc:Choice>
    <mc:Fallback xmlns="">
      <p:transition spd="slow" advTm="70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3a347daa-88f7-4f75-82f7-44e8916216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3|1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6167</TotalTime>
  <Words>1876</Words>
  <Application>Microsoft Office PowerPoint</Application>
  <PresentationFormat>Breedbeeld</PresentationFormat>
  <Paragraphs>183</Paragraphs>
  <Slides>22</Slides>
  <Notes>1</Notes>
  <HiddenSlides>0</HiddenSlides>
  <MMClips>22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Kantoorthema</vt:lpstr>
      <vt:lpstr>Chapter 10</vt:lpstr>
      <vt:lpstr>Content</vt:lpstr>
      <vt:lpstr>Data structures</vt:lpstr>
      <vt:lpstr>Collection = Set</vt:lpstr>
      <vt:lpstr>Create set</vt:lpstr>
      <vt:lpstr>Move through the set</vt:lpstr>
      <vt:lpstr>Move through the set</vt:lpstr>
      <vt:lpstr>Set: methods </vt:lpstr>
      <vt:lpstr>Set: methods </vt:lpstr>
      <vt:lpstr>Set: methods </vt:lpstr>
      <vt:lpstr>Set: methods </vt:lpstr>
      <vt:lpstr>Dictionary: introductory example</vt:lpstr>
      <vt:lpstr>Data structures</vt:lpstr>
      <vt:lpstr>Dictionary</vt:lpstr>
      <vt:lpstr>Retrieve value via key</vt:lpstr>
      <vt:lpstr>Retrieve value via key</vt:lpstr>
      <vt:lpstr>Example: count letters </vt:lpstr>
      <vt:lpstr>Change content dictionary</vt:lpstr>
      <vt:lpstr>Go through content dictionary</vt:lpstr>
      <vt:lpstr>Remove from dictionary</vt:lpstr>
      <vt:lpstr>Methods keys() and values()</vt:lpstr>
      <vt:lpstr>Dictionary sorting by key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Kristine Mangelschots</cp:lastModifiedBy>
  <cp:revision>205</cp:revision>
  <dcterms:created xsi:type="dcterms:W3CDTF">2018-02-21T07:41:18Z</dcterms:created>
  <dcterms:modified xsi:type="dcterms:W3CDTF">2021-09-15T07:33:14Z</dcterms:modified>
</cp:coreProperties>
</file>